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4" r:id="rId4"/>
    <p:sldId id="258" r:id="rId5"/>
    <p:sldId id="275" r:id="rId6"/>
    <p:sldId id="257" r:id="rId7"/>
    <p:sldId id="276" r:id="rId8"/>
    <p:sldId id="259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62" r:id="rId20"/>
    <p:sldId id="287" r:id="rId21"/>
    <p:sldId id="288" r:id="rId22"/>
    <p:sldId id="289" r:id="rId23"/>
    <p:sldId id="29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40BFB3-18E6-49F4-9E4B-306E3EEF7475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C5806D3-34D8-498F-A7EE-EDB495F5C0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sdmachinery.ru/tehnologii/resajkling/" TargetMode="External"/><Relationship Id="rId2" Type="http://schemas.openxmlformats.org/officeDocument/2006/relationships/hyperlink" Target="http://bau-enginer.ru/?p=140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3323844"/>
          <a:ext cx="6096000" cy="193421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3323844"/>
          <a:ext cx="6096000" cy="193421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24000" y="3323844"/>
          <a:ext cx="6096000" cy="193421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071670" y="285728"/>
          <a:ext cx="5762644" cy="950341"/>
        </p:xfrm>
        <a:graphic>
          <a:graphicData uri="http://schemas.openxmlformats.org/drawingml/2006/table">
            <a:tbl>
              <a:tblPr/>
              <a:tblGrid>
                <a:gridCol w="5762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spc="-5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Тема: «Регенерация асфальтобетонных покрытий»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571612"/>
            <a:ext cx="5857916" cy="3630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Содержание: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Термины и определения (3)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Введение (4-6)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Методы проведения регенерации (7-8)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 Горячая регенерация (9-10)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Холодная регенерация (11-13)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Приготовление </a:t>
            </a:r>
            <a:r>
              <a:rPr lang="ru-RU" sz="18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АГБ-смеси</a:t>
            </a:r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 (14)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Технологические схемы холодной регенерации с использованием в качестве ведущей машины смесителя укладчика (15)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Холодно-горячая регенерация (16-17)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Основные проблемы процесса регенерации покрытий (18)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Примеры машин и оборудования (19)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Преимущества технологии (20)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Контроль качества работ (21-22)</a:t>
            </a:r>
          </a:p>
          <a:p>
            <a:r>
              <a:rPr lang="ru-RU" sz="18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Использованная литература (23)</a:t>
            </a:r>
          </a:p>
          <a:p>
            <a:endParaRPr lang="ru-RU" sz="1800" b="1" i="1" spc="-5" dirty="0" smtClean="0">
              <a:solidFill>
                <a:srgbClr val="34626B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rm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Термины и определения: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928670"/>
            <a:ext cx="7498080" cy="5319730"/>
          </a:xfrm>
        </p:spPr>
        <p:txBody>
          <a:bodyPr>
            <a:normAutofit/>
          </a:bodyPr>
          <a:lstStyle/>
          <a:p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Асфальтобетонный гранулят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 (АГ) –  продукт измельчения асфальтобетонного слоя.</a:t>
            </a:r>
          </a:p>
          <a:p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Асфальтогранулобетонная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 смесь (</a:t>
            </a:r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АГБ-смесь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) – </a:t>
            </a:r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смесь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, состоящая из асфальтобетонного </a:t>
            </a:r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 в количестве (по массе) не менее 60% и необработанного  битумом зернистого материала, органического и/или минерального вяжущего, воды.</a:t>
            </a:r>
          </a:p>
          <a:p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Асфальтогранулобетон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  (АГБ) -  уплотнённая </a:t>
            </a:r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АГБ-смесь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.</a:t>
            </a:r>
          </a:p>
          <a:p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Выравнивающее фрезерование – исправление поперечного профиля дорожного покрытия при помощи фрезерования.</a:t>
            </a:r>
          </a:p>
          <a:p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Зернистый материал − необработанные битумом: щебень; смеси щебеночно-песчаные, </a:t>
            </a:r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щебеночно-гравийно-песчаные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, гравийно-песчаные, песчано-гравийные; песок.</a:t>
            </a:r>
          </a:p>
          <a:p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Отфрезерованный асфальтобетон – материал, получаемый после выравнивающего фрезерования.</a:t>
            </a:r>
          </a:p>
          <a:p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Регенерационное измельчение – </a:t>
            </a:r>
            <a:r>
              <a:rPr lang="ru-RU" sz="1300" b="1" i="1" spc="-5" dirty="0" err="1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измельчение</a:t>
            </a:r>
            <a:r>
              <a:rPr lang="ru-RU" sz="1300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 пакета асфальтобетонных слоёв старого покрытия и материалов основания (при необходимости) в процессе регенерации.</a:t>
            </a:r>
          </a:p>
          <a:p>
            <a:endParaRPr lang="ru-RU" sz="1300" b="1" i="1" spc="-5" dirty="0" err="1" smtClean="0">
              <a:solidFill>
                <a:srgbClr val="34626B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071942"/>
            <a:ext cx="3819514" cy="252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57290" y="428604"/>
            <a:ext cx="7429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Введение:</a:t>
            </a:r>
          </a:p>
          <a:p>
            <a:pPr indent="358775" algn="just"/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При реконструкции автомобильных дорог широкое распространение находят методы регенерации и повторного использования материалов дорожных одежд.</a:t>
            </a:r>
          </a:p>
          <a:p>
            <a:pPr indent="358775" algn="just"/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Регенерация в переводе с латинского языка — восстановление, возрождение. Применительно к дорожным одеждам и покрытиям регенерация означает восстановление их прочностных свойств, ровности, </a:t>
            </a:r>
            <a:r>
              <a:rPr lang="ru-RU" sz="20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сплошности</a:t>
            </a:r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и т.д. </a:t>
            </a:r>
          </a:p>
          <a:p>
            <a:pPr indent="358775" algn="just"/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Применительно к асфальтобетону регенерация — это обработка или переработка старого асфальтобетона с целью полезного изменения некоторых его свойств.</a:t>
            </a:r>
            <a:endParaRPr lang="ru-RU" sz="28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285729"/>
            <a:ext cx="72866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Следует различать близкие между собой термины регенерация — восстановление утерянных свойств материала и повторное использование материалов старого покрытия, которое в зарубежной литературе называется </a:t>
            </a:r>
            <a:r>
              <a:rPr lang="ru-RU" sz="20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</a:t>
            </a:r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или </a:t>
            </a:r>
            <a:r>
              <a:rPr lang="ru-RU" sz="20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рециклинг</a:t>
            </a:r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. Повторное использование материалов старого покрытия может осуществляться без регенерации (восстановления или улучшения) свойств этого материала (например, </a:t>
            </a:r>
            <a:r>
              <a:rPr lang="ru-RU" sz="20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</a:t>
            </a:r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старого асфальтобетона может быть использован для укрепления обочин). Регенерация же предполагает обязательное восстановление свойств материала и его повторное использование.</a:t>
            </a:r>
          </a:p>
        </p:txBody>
      </p:sp>
      <p:pic>
        <p:nvPicPr>
          <p:cNvPr id="3" name="Рисунок 2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3929066"/>
            <a:ext cx="4234799" cy="26976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99126" y="571481"/>
            <a:ext cx="3959154" cy="56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214414" y="428604"/>
            <a:ext cx="3643338" cy="6082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Асфальтовые покрытия в ходе эксплуатации изнашиваются и теряют свои свойства, появляются различные виды дефектов: </a:t>
            </a:r>
          </a:p>
          <a:p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Трещины и сетка трещин</a:t>
            </a:r>
          </a:p>
          <a:p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Шелушение и </a:t>
            </a:r>
            <a:r>
              <a:rPr lang="ru-RU" sz="20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выкрашивание</a:t>
            </a:r>
            <a:endParaRPr lang="ru-RU" sz="20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Выбоины</a:t>
            </a:r>
          </a:p>
          <a:p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sz="20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Колейность</a:t>
            </a:r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волны </a:t>
            </a:r>
          </a:p>
          <a:p>
            <a:endParaRPr lang="ru-RU" sz="20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Интенсивность, состав транспортного потока, погода и упрочнение битумного вяжущего вносят свой вклад в эти проблемы</a:t>
            </a:r>
          </a:p>
          <a:p>
            <a:endParaRPr lang="ru-RU" sz="20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r>
              <a:rPr lang="ru-RU" sz="20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Регенерация, в настоящее время, является решением этих проблем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357166"/>
            <a:ext cx="742955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Методы проведения регенерации:</a:t>
            </a:r>
          </a:p>
          <a:p>
            <a:pPr indent="358775" algn="ctr"/>
            <a:endParaRPr lang="ru-RU" sz="14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Существует большое количество методов регенерации и повторного использования материалов, которые могут быть применены при реконструкции или капитальном ремонте автомобильных дорог. Все эти методы можно объединить в несколько групп:</a:t>
            </a:r>
          </a:p>
          <a:p>
            <a:pPr indent="358775" algn="just"/>
            <a:endParaRPr lang="ru-RU" sz="16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методы горячей регенерации на месте (на дороге) с использованием различных способов разогрева, разрыхления и улучшения свойств старого асфальтобетона с последующей укладкой его в покрытие;</a:t>
            </a:r>
          </a:p>
          <a:p>
            <a:pPr indent="358775" algn="just">
              <a:buFont typeface="Arial" pitchFamily="34" charset="0"/>
              <a:buChar char="•"/>
            </a:pPr>
            <a:endParaRPr lang="ru-RU" sz="16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методы холодной регенерации на месте (на дороге), когда материал старого покрытия (асфальтобетонного или цементобетонного) снимают холодным фрезерованием, обрабатывают битумной эмульсией или цементом и укладывают в нижний слой нового покрытия;</a:t>
            </a:r>
          </a:p>
          <a:p>
            <a:pPr indent="358775" algn="just">
              <a:buFont typeface="Arial" pitchFamily="34" charset="0"/>
              <a:buChar char="•"/>
            </a:pPr>
            <a:endParaRPr lang="ru-RU" sz="16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методы холодно-горячей регенерации (комбинированные методы), когда материал старого покрытия снимают холодной фрезой, а затем перерабатывают его с подогревом, добавлением нового щебня и битума в смесительной установке и укладывают в покрытие. При этом переработка может осуществляться на месте (на дороге) в передвижной смесительной установке или на стационарном асфальтобетонном заводе.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3323844"/>
          <a:ext cx="6096000" cy="210312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3323844"/>
          <a:ext cx="6096000" cy="210312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3323844"/>
          <a:ext cx="6096000" cy="210312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500438"/>
            <a:ext cx="4373760" cy="3081333"/>
          </a:xfrm>
          <a:prstGeom prst="rect">
            <a:avLst/>
          </a:prstGeom>
          <a:noFill/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4652956" cy="13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1785926"/>
            <a:ext cx="4652956" cy="13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000760" y="1285860"/>
          <a:ext cx="2786082" cy="701040"/>
        </p:xfrm>
        <a:graphic>
          <a:graphicData uri="http://schemas.openxmlformats.org/drawingml/2006/table">
            <a:tbl>
              <a:tblPr/>
              <a:tblGrid>
                <a:gridCol w="278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spc="-5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Проведение работ на месте (участке дороги)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285852" y="4214818"/>
          <a:ext cx="2786082" cy="1051560"/>
        </p:xfrm>
        <a:graphic>
          <a:graphicData uri="http://schemas.openxmlformats.org/drawingml/2006/table">
            <a:tbl>
              <a:tblPr/>
              <a:tblGrid>
                <a:gridCol w="2786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spc="-5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Проведение работ с использованием централизованной базы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357166"/>
            <a:ext cx="742955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Горячая регенерация</a:t>
            </a:r>
          </a:p>
          <a:p>
            <a:pPr indent="358775" algn="ctr"/>
            <a:endParaRPr lang="ru-RU" sz="14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 любом способе горячей регенерации одной из основных операций является разогрев старого асфальтобетонного покрытия. Задача состоит в том, чтобы плавно разогреть обрабатываемый слой асфальтобетона до температуры его переработки и при этом не перегреть вяжущее, которое при высокой температуре ухудшает свои свойства за счет испарения легких фракций и выгорает, если нагрев превышает температуру вспышки вяжущего, равную 180-220°С для вязких и 45-110°С для жидких битумов.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Температура переработки асфальтобетона на вязких, битумах колеблется от 100 до 150 °С, редко до 180-200°С.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Нагрев асфальтобетонного покрытия осуществляется при помощи газовых горелок инфракрасного излучения, объединенных в блоки или панели </a:t>
            </a:r>
            <a:r>
              <a:rPr lang="ru-RU" sz="16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разогревателя</a:t>
            </a: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. Сразу после полного включения панелей горелок, которые расположены над поверхностью покрытия на высоте не менее 5 см, идет быстрое нагревание верхнего слоя асфальтобетона, от которого тепло передается вниз.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357166"/>
            <a:ext cx="74295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Технологический процесс горячей регенерации включает в себя следующие основные операции:</a:t>
            </a:r>
          </a:p>
          <a:p>
            <a:pPr indent="358775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подготовительные работы, к которым относят ограждение места производства работ, подготовку машины и оборудования, разметку участка, загрузку новой смеси в приемный бункер и др.;</a:t>
            </a:r>
          </a:p>
          <a:p>
            <a:pPr indent="358775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предварительный и окончательный разогрев существующего покрытия;</a:t>
            </a:r>
          </a:p>
          <a:p>
            <a:pPr indent="358775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рыхление или фрезерование старого покрытия и подачу снятого материала в смеситель;</a:t>
            </a:r>
          </a:p>
          <a:p>
            <a:pPr indent="358775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подачу в мешалку нового материала и перемешивание его со старым;</a:t>
            </a:r>
          </a:p>
          <a:p>
            <a:pPr indent="358775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распределение и предварительное уплотнение асфальтобетонной смеси;</a:t>
            </a:r>
          </a:p>
          <a:p>
            <a:pPr indent="358775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окончательное уплотнение слоя покрытия.</a:t>
            </a:r>
          </a:p>
          <a:p>
            <a:endParaRPr lang="ru-RU" dirty="0"/>
          </a:p>
        </p:txBody>
      </p:sp>
      <p:pic>
        <p:nvPicPr>
          <p:cNvPr id="3" name="Рисунок 2" descr="image4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3143248"/>
            <a:ext cx="5848350" cy="1752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57290" y="5072074"/>
            <a:ext cx="74295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Горячая регенерация комплектом машин AR -2000:</a:t>
            </a:r>
          </a:p>
          <a:p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1, 2 — стадия первая — предварительный и полный разогрев; </a:t>
            </a:r>
          </a:p>
          <a:p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 — стадия вторая — продолжение разогрева до глубины 50 мм и разрыхление; 4 — стадия третья и четвертая — продолжение разогрева, подача материала в мешалку, добавление нового материала, перемешивание и укладка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333137"/>
            <a:ext cx="742955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Холодная регенерация</a:t>
            </a:r>
          </a:p>
          <a:p>
            <a:pPr indent="358775" algn="ctr"/>
            <a:endParaRPr lang="ru-RU" sz="14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Методы холодной регенерации включают в себя снятие и размельчение материала слоев асфальтобетонного или цементобетонного покрытия, их обработку органическим или минеральным вяжущим с добавлением или без добавления новых минеральных материалов, укладку и уплотнение.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Одной из основных технологических операций холодной регенерации является снятие и размельчение материалов слоев существующей дорожной одежды. Эти операции обычно производят с помощью холодных фрез.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Холодное фрезерование дорожного покрытия применяют для снятия старого покрытия с трещинами, чтобы предупредить их выход на новое покрытие при усилении дорожной одежды; для восстановления поперечного профиля дорожной одежды и устранения колей, выбоин и других деформаций; увеличения вертикального габарита путепровода над дорогой; уменьшения собственного веса дорожной одежды на мостах и путепроводах; сохранения высоты бордюров и отметок водосборных, водоотводящих и дренажных систем в населенных пунктах, на городских улицах и в других случаях.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Способы холодной регенерации, или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ресайклинга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отличаются между собой материалом, используемым для укрепления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: органическим, минеральным или комплексным.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Полученный при холодном фрезеровании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может быть повторно использован без переработки или с переработкой на месте в передвижной установке или на стационарном заводе с добавлением или без добавления минерального материала (щебня).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 режиме холодного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ресайклинга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широко используют обработку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битумной эмульсией, жидким или вспененным битумом.</a:t>
            </a:r>
          </a:p>
          <a:p>
            <a:pPr indent="358775" algn="just"/>
            <a:endParaRPr lang="ru-RU" sz="16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4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714356"/>
            <a:ext cx="5562600" cy="43148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57290" y="285728"/>
            <a:ext cx="735811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ctr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Схема рабочих процессов и комплект машин для холодного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ресайклинга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indent="358775" algn="ctr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 применением битумной эмульсии:</a:t>
            </a: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0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При необходимости улучшить гранулометрический состав смеси или усилить дорожную одежду к полученному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грануляту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добавляют необходимое количество щебня. В этом случае работа выполняется в такой последовательности: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на очищенное старое покрытие вывозится и автогрейдером распределяется слой щебня;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машиной для холодного фрезерования снимается старое покрытие и полученный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перемешивается в самой машине со щебнем. В момент перемешивания смеси добавляется вода для смачивания щебенок и битумная эмульсия в необходимом количестве;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смесь окончательно разравнивается автогрейдером и уплотняется.</a:t>
            </a:r>
          </a:p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На уложенный слой укладывается защитный слой или слой нового покрытия из асфальтобетона.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85728"/>
            <a:ext cx="75724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Холодный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с применением в качестве вяжущего цемента обычно используется для устройства основания из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полученного при фрезеровании старого асфальтобетонного покрытия. При этом добавка цемента составляет 3-5 % от массы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. Для достижения оптимальной влажности одновременно добавляется необходимое количество воды. Обработанная смесь разравнивается и уплотняется.</a:t>
            </a:r>
          </a:p>
          <a:p>
            <a:pPr algn="ctr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Схема рабочих процессов и комплект машин для холодного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ресайклинга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с применением цемента:</a:t>
            </a: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После набора прочности уложенной смеси устраивается новый слой асфальтобетонного покрытия или защитный слой.</a:t>
            </a:r>
          </a:p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Метод холодного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ресайклинга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асфальтобетонного покрытия может быть использован с применением комплексного вяжущего, состоящего из битумной эмульсии и цемента. В результате получается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асфальтогранулобетон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(АГБ).</a:t>
            </a:r>
          </a:p>
        </p:txBody>
      </p:sp>
      <p:pic>
        <p:nvPicPr>
          <p:cNvPr id="3" name="Рисунок 2" descr="image4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7" y="1428736"/>
            <a:ext cx="6122489" cy="414340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428604"/>
            <a:ext cx="7429552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Приготовление </a:t>
            </a:r>
            <a:r>
              <a:rPr lang="ru-RU" sz="28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АГБ-смеси</a:t>
            </a:r>
            <a:endParaRPr lang="ru-RU" sz="28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АГБ-смесь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приготавливают в смесительной установке с принудительным перемешиванием в холодном состоянии асфальтобетонного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с добавками: щебня фракций 5-25мм (если необходимо), цемента, катионной битумной эмульсии и воды смачивания, если влажность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ниже 1%. Добавки в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вводят в таком порядке: щебень, вода смачивания, эмульсия, цемент.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При приготовлении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АГБ-смеси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может быть использован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полученный как при послойном, так и однопроходном фрезеровании существующего покрытия на глубину 14-30см. Однако кривая гранулометрического состава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должна иметь плавное очертание и вписываться в границы составов для пористых и высокопористых смесей, зерен щебня фракций крупнее 5мм должно быть не менее 35-40%. В противном случае к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грануляту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добавляют щебень.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Ориентировочная доля отдельных компонентов по массе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составляет: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битумной эмульсии — 2-4%;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портландцемента — 2-5%;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воды — 4-6%.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Смесь укладывается на подготовленное основание при температуре воздуха не ниже 0°С и уплотняется сначала </a:t>
            </a:r>
            <a:r>
              <a:rPr lang="ru-RU" sz="15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виброплитой</a:t>
            </a:r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а затем звеном катков. После испарения влаги (примерно через 2ч после окончания уплотнения) можно открывать движение автотранспорта с ограничением скорости до 40км/ч. Через 4-5 часов можно укладывать следующий слой асфальтобетона, который выполняет роль защитного слоя и слоя износа.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10026"/>
            <a:ext cx="750099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spc="-5" dirty="0" smtClean="0">
                <a:solidFill>
                  <a:srgbClr val="34626B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Технологические схемы холодной регенерации с использованием в качестве ведущей машины смесителя укладчика </a:t>
            </a:r>
          </a:p>
          <a:p>
            <a:pPr algn="ctr"/>
            <a:endParaRPr lang="ru-RU" sz="800" b="1" i="1" spc="-5" dirty="0" smtClean="0">
              <a:solidFill>
                <a:srgbClr val="34626B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Технология может быть реализована в нескольких вариантах:</a:t>
            </a:r>
          </a:p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а) фреза работает в сцепе со смесителем укладчиком, который является ведущей машиной. Толщина укладываемого слоя до 12см, производительность укладки 80-150т/ч;</a:t>
            </a:r>
          </a:p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б) фреза оставляет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асфальтогранулят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на проезжей части и ее подбирает прицепной или самоходный подборщик, работающий в сцепе со смесителем укладчиком. При этом фреза и смеситель-укладчик могут иметь разную производительность;</a:t>
            </a:r>
          </a:p>
          <a:p>
            <a:pPr indent="358775" algn="just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в) регенерационное фрезерование совместно с выравнивающим фрезерованием. Фреза работает в одном звене с автомобилями-самосвалами, которые доставляют основной объем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асфальтогранулята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к смесителю-укладчику, а избыток — на другой объект или на склад.</a:t>
            </a: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endParaRPr lang="ru-RU" sz="12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1 — старое покрытие; 2 — фреза; 3 — </a:t>
            </a:r>
            <a:r>
              <a:rPr lang="ru-RU" sz="12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</a:t>
            </a:r>
            <a:r>
              <a:rPr lang="ru-RU" sz="12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; 4 — смеситель-укладчик; 5 — каток; 6 — новый слой покрытия; 7 — подборщик; 8 — автомобили-самосвалы; 9 — склад АГ</a:t>
            </a:r>
          </a:p>
        </p:txBody>
      </p:sp>
      <p:pic>
        <p:nvPicPr>
          <p:cNvPr id="3" name="Рисунок 2" descr="image4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571744"/>
            <a:ext cx="6105525" cy="34956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428604"/>
            <a:ext cx="72866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Холодно-горячая регенерация</a:t>
            </a:r>
          </a:p>
          <a:p>
            <a:endParaRPr lang="ru-RU" sz="14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Методы холодно-горячей регенерации (комбинированные методы) можно разделить на две группы:</a:t>
            </a:r>
          </a:p>
          <a:p>
            <a:pPr indent="358775" algn="just"/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а) с переработкой старого асфальтобетона на месте (на дороге) в передвижных смесительных установках;</a:t>
            </a:r>
          </a:p>
          <a:p>
            <a:pPr indent="358775" algn="just"/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б) с переработкой старого асфальтобетона на стационарных асфальтобетонных заводах.</a:t>
            </a:r>
          </a:p>
          <a:p>
            <a:pPr indent="358775" algn="just"/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Технология холодно-горячей регенерации с переработкой старого асфальтобетона на месте в передвижной смесительной установке может быть реализована с использованием специального комплекта машин. Основной машиной этого комплекта является передвижная </a:t>
            </a:r>
            <a:r>
              <a:rPr lang="ru-RU" sz="14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асфальтосмесительная</a:t>
            </a: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установка с сушильным барабаном.</a:t>
            </a:r>
          </a:p>
          <a:p>
            <a:pPr indent="358775" algn="just"/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 состав комплекта входят: </a:t>
            </a:r>
            <a:r>
              <a:rPr lang="ru-RU" sz="14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щебнераспределитель</a:t>
            </a: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холодная фрезеровальная машина, передвижная </a:t>
            </a:r>
            <a:r>
              <a:rPr lang="ru-RU" sz="14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асфальтосмесительная</a:t>
            </a: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установка, </a:t>
            </a:r>
            <a:r>
              <a:rPr lang="ru-RU" sz="14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асфальтоукладчик</a:t>
            </a: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комплект катков.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4000504"/>
            <a:ext cx="6643734" cy="25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357166"/>
            <a:ext cx="72866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Технология работ включает следующие операции: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на очищенное от пыли и грязи покрытие распределяется равномерный слой щебня на всю полосу обработки. Новый щебень обычно добавляют в количестве 50-70% объема отфрезерованного </a:t>
            </a:r>
            <a:r>
              <a:rPr lang="ru-RU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;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холодной фрезой на глубину 30-50мм снимается верхний слой покрытия, измельчается, одновременно перемешивается с новым щебнем и выкладывается в виде вала на полосе фрезерования;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погрузчиком-питателем смесь </a:t>
            </a:r>
            <a:r>
              <a:rPr lang="ru-RU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гранулята</a:t>
            </a: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со щебнем подается в движущийся сушильный барабан </a:t>
            </a:r>
            <a:r>
              <a:rPr lang="ru-RU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асфальтосмесительной</a:t>
            </a: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установки, где смесь высушивается и подогревается до рабочей температуры;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горячая смесь поступает в смесительное отделение </a:t>
            </a:r>
            <a:r>
              <a:rPr lang="ru-RU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асфальтосмесителя</a:t>
            </a: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куда вводится битум в количестве 5-7% от массы нового щебня, и перемешивается;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из смесителя готовая смесь выгружается в приемный бункер </a:t>
            </a:r>
            <a:r>
              <a:rPr lang="ru-RU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асфальтоукладчика</a:t>
            </a: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, распределяется и предварительно уплотняется;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окончательное уплотнение производится комплектом катков.</a:t>
            </a:r>
          </a:p>
          <a:p>
            <a:pPr indent="358775" algn="just"/>
            <a:r>
              <a:rPr lang="ru-RU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 результате общая толщина асфальтобетонного покрытия увеличивается на 2-4см. На этот слой укладывается защитный слой в виде поверхностной обработки или слой износа из новой асфальтобетонной смеси.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394692"/>
            <a:ext cx="742955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Основные проблемы процесса регенерации покрытий </a:t>
            </a:r>
          </a:p>
          <a:p>
            <a:pPr algn="ctr"/>
            <a:endParaRPr lang="ru-RU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Одна из главных проблем состоит в неоднородности материала старого покрытия, который после переработки и улучшения укладывается повторно. Неоднородность обусловлена тем, что старое покрытие могло быть уложено много лет назад различной толщиной слоев, из различных материалов, особенно битумов, которые со временем изменяют свои свойства.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В процессе эксплуатации старое покрытие неоднократно ремонтировалось с применением различных технологий и материалов. Поэтому к моменту регенерации и повторного использования состав материала снимаемых слоев может существенно измениться на отдельных участках. Необходим тщательный контроль за составом, качеством и однородностью материала старого покрытия.</a:t>
            </a:r>
          </a:p>
          <a:p>
            <a:pPr indent="358775" algn="just"/>
            <a:r>
              <a:rPr lang="ru-RU" sz="15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Другая проблема состоит в том, что в процессе фрезерования получают гранулы различной величины, некоторая часть щебня размельчается и обнажает не обработанную битумом поверхность. Другие частицы минерального материала остаются покрытыми битумной пленкой. При перемешивании с новым вяжущим и введением нового щебня толщина пленки на старых и новых частицах минерального материала может быть неравномерной. Все это приводит к неоднородности получаемого материала и снижает его физико-механические свойства. Учитывая эти особенности, переработанный материал старого покрытия обычно укладывают в нижние слои новой дорожной одежды или в слои, которые закрывают защитным слоем.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960270"/>
              </p:ext>
            </p:extLst>
          </p:nvPr>
        </p:nvGraphicFramePr>
        <p:xfrm>
          <a:off x="1428728" y="285728"/>
          <a:ext cx="7286676" cy="500066"/>
        </p:xfrm>
        <a:graphic>
          <a:graphicData uri="http://schemas.openxmlformats.org/drawingml/2006/table">
            <a:tbl>
              <a:tblPr/>
              <a:tblGrid>
                <a:gridCol w="7286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kern="1200" spc="-5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Примеры машин и оборудования: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1" y="857232"/>
            <a:ext cx="3714775" cy="1139197"/>
          </a:xfrm>
          <a:prstGeom prst="rect">
            <a:avLst/>
          </a:prstGeom>
          <a:noFill/>
        </p:spPr>
      </p:pic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2000240"/>
            <a:ext cx="3714776" cy="1131577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960270"/>
              </p:ext>
            </p:extLst>
          </p:nvPr>
        </p:nvGraphicFramePr>
        <p:xfrm>
          <a:off x="1785918" y="3214686"/>
          <a:ext cx="2857520" cy="428628"/>
        </p:xfrm>
        <a:graphic>
          <a:graphicData uri="http://schemas.openxmlformats.org/drawingml/2006/table">
            <a:tbl>
              <a:tblPr/>
              <a:tblGrid>
                <a:gridCol w="285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spc="-5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Комплексный автопоезд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857232"/>
            <a:ext cx="356997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960270"/>
              </p:ext>
            </p:extLst>
          </p:nvPr>
        </p:nvGraphicFramePr>
        <p:xfrm>
          <a:off x="5572132" y="3214686"/>
          <a:ext cx="2857520" cy="701040"/>
        </p:xfrm>
        <a:graphic>
          <a:graphicData uri="http://schemas.openxmlformats.org/drawingml/2006/table">
            <a:tbl>
              <a:tblPr/>
              <a:tblGrid>
                <a:gridCol w="285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kern="1200" spc="-5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Состав</a:t>
                      </a:r>
                      <a:r>
                        <a:rPr lang="ru-RU" sz="2000" b="1" i="1" kern="1200" spc="-5" baseline="0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из 2-х рабочих машин</a:t>
                      </a:r>
                      <a:endParaRPr lang="ru-RU" sz="2000" b="1" i="1" kern="1200" spc="-5" dirty="0" smtClean="0">
                        <a:solidFill>
                          <a:srgbClr val="34626B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3929066"/>
            <a:ext cx="4143404" cy="260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715008" y="4214818"/>
          <a:ext cx="3214710" cy="2103120"/>
        </p:xfrm>
        <a:graphic>
          <a:graphicData uri="http://schemas.openxmlformats.org/drawingml/2006/table">
            <a:tbl>
              <a:tblPr/>
              <a:tblGrid>
                <a:gridCol w="3214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1" i="1" kern="1200" spc="-5" baseline="0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Комбинированный </a:t>
                      </a:r>
                      <a:r>
                        <a:rPr kumimoji="0" lang="ru-RU" sz="2000" b="1" i="1" kern="1200" spc="-5" baseline="0" dirty="0" err="1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ресайклер</a:t>
                      </a:r>
                      <a:endParaRPr kumimoji="0" lang="ru-RU" sz="2000" b="1" i="1" kern="1200" spc="-5" baseline="0" dirty="0" smtClean="0">
                        <a:solidFill>
                          <a:srgbClr val="34626B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179388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ru-RU" sz="2000" b="1" i="1" kern="1200" spc="-5" baseline="0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Малые размеры, для выполнения работ в городских условиях</a:t>
                      </a:r>
                    </a:p>
                    <a:p>
                      <a:pPr marL="0" indent="179388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ru-RU" sz="2000" b="1" i="1" kern="1200" spc="-5" baseline="0" dirty="0" smtClean="0">
                          <a:solidFill>
                            <a:srgbClr val="34626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Малый радиус поворота</a:t>
                      </a:r>
                      <a:endParaRPr kumimoji="0" lang="ru-RU" sz="2000" b="1" i="1" kern="1200" spc="-5" baseline="0" dirty="0">
                        <a:solidFill>
                          <a:srgbClr val="34626B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394692"/>
            <a:ext cx="742955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Преимущества технологии</a:t>
            </a:r>
          </a:p>
          <a:p>
            <a:pPr algn="ctr"/>
            <a:endParaRPr lang="ru-RU" sz="10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>
              <a:buFont typeface="Arial" pitchFamily="34" charset="0"/>
              <a:buChar char="•"/>
            </a:pP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Отсутствие загрязнения окружающей среды: благодаря полному использованию материала старой дорожной одежды. Нет необходимости в площадках для отвалов, а объем привозных материалов минимален. Это снижает засорение сельской местности, которое неизбежно при открытии новых карьеров. Перевозки очень невелики. Расход энергии, таким образом, значительно снижается, так же, как и разрушительное влияние транспортных средств на дорожную сеть.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Качество регенерированного слоя вследствие последовательного, высококачественного смешивания полученных на месте материалов со стабилизаторами. Жидкости вводятся в точно необходимом количестве благодаря микропроцессорной системе управления насосами. Смешивание отвечает самым высоким требованиям, поскольку компоненты принудительно перемешиваются в рабочей камере.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Структурная целостность дорожной одежды. Регенерация позволяет получать связанные слои большой толщины. Которые отличаются </a:t>
            </a:r>
            <a:r>
              <a:rPr lang="ru-RU" sz="14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гомогенностью</a:t>
            </a: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материала. Благодаря этому не требуются жидкие вяжущие между тонкими слоями дорожной одежды, что иногда необходимо в дорожных одеждах традиционных конструкций.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Сохранение целостности грунта, так как при </a:t>
            </a:r>
            <a:r>
              <a:rPr lang="ru-RU" sz="14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ресайклинге</a:t>
            </a: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повреждение низкокачественного грунта меньше по сравнению с применением обычных дорожно-строительных машин для восстановления дорожной одежды. 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Безопасность дорожного движения. Одним из наиболее важных преимуществ этой технологии является высокий уровень безопасности дорожного движения при восстановлении дорожного покрытия. Все рабочие машины, выполняющие регенерацию, располагаются в пределах ширины одной полосы движения. Благодаря этому на двух полосных дорогах сначала может быть выполнен </a:t>
            </a:r>
            <a:r>
              <a:rPr lang="ru-RU" sz="14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</a:t>
            </a: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одной полосы, а затем второй, т.е. для движения всегда остается одна из полос.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4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Увеличение межремонтных сроков эксплуатации.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85728"/>
            <a:ext cx="7429552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Контроль качества работ</a:t>
            </a:r>
          </a:p>
          <a:p>
            <a:pPr algn="ctr"/>
            <a:endParaRPr lang="ru-RU" sz="11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1. Входной контроль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1.1 Определение физико-механических показателей применяемых материалов и соответствии с требованиям для: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зернистого материала;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цемента;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эмульсии.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1.2 Соответствие зернового состава смеси требованиям.</a:t>
            </a:r>
          </a:p>
          <a:p>
            <a:pPr indent="358775" algn="just"/>
            <a:endParaRPr lang="ru-RU" sz="16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2. Операционный контроль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2.1 Операционный контроль включает замер: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норм расходов компонентов смеси;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глубины регенерационного измельчения;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толщины регенерированного слоя;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- геометрических параметров (высотных отметок, поперечных уклонов, ширины слоя, качества продольных и поперечных сопряжений, ровности).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2.2 В операционный контроль входят определение и сравнение физико-механических показателей смеси.</a:t>
            </a:r>
          </a:p>
          <a:p>
            <a:pPr indent="358775" algn="just"/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Для этого смесь с места производства работ отвозят в лабораторию в емкости или пакете, исключающем испарение влаги. Определяют влажность смеси. После формования из нее образцов определяют: среднюю плотность, водонасыщение, водостойкость.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285728"/>
            <a:ext cx="7429552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 Приёмочный контроль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3.1 При приёмочном контроле выполненных работ надлежит произвести освидетельствование их в натуре, осуществить контрольные замеры, проверку результатов производственных и лабораторных испытаний материалов, записей в общем журнале работ и специальных журналах по выполненным работам и предъявить техническую документацию в соответствии со </a:t>
            </a:r>
            <a:r>
              <a:rPr lang="ru-RU" sz="135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СНиП</a:t>
            </a:r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3.2 При осуществлении приёмочного контроля следует проверять соответствие фактических значений проектным.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3.3  Объём измерений должен быть не менее 20% объёма измерений при операционном контроле.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3.4 При оценке ровности поверхности в продольном направлении суммарная длина захваток должна составлять не менее 10% длины сдаваемого участка дороги в однополосном исчислении.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Детальный контроль ровности поверхности основания на выбранных захватках следует вести путем измерения просветов под трехметровой рейкой, определения показаний стрелочного прибора или передвижной рейки.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3.5 В процессе приемочного контроля производят отбор кернов. 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3.6 Отбор кернов на ремонтируемом участке выполняют через 7-14 суток после окончания работ: при толщине слоя не более 10см и средней температуре воздуха от 25˚С и выше – 7 суток после производства работ; при толщине слоя более 10см – через 7-14 суток.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При использовании в смеси щебня фр. 5-20мм диаметр керна – 10см; фр. 20-40мм – 15 или 20см.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3.7 При испытании кернов определяют водонасыщение и коэффициент уплотнения смеси.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3.8 При приёмочном контроле рекомендуется оценивать модуль упругости регенерированного слоя. Испытания выполняют не ранее 7 суток после окончания работ на соответствующей захватке.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3.9 В спорных случаях повторно определяют толщины уложенных слоев.</a:t>
            </a:r>
          </a:p>
          <a:p>
            <a:pPr indent="358775" algn="just"/>
            <a:r>
              <a:rPr lang="ru-RU" sz="135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3.10 Перед укладкой слоя из асфальтобетонной смеси рекомендуется определять условный модуль упругости слоя.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85728"/>
            <a:ext cx="7429552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Использованная литература</a:t>
            </a:r>
          </a:p>
          <a:p>
            <a:pPr algn="ctr"/>
            <a:endParaRPr lang="ru-RU" sz="11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  <a:p>
            <a:pPr indent="358775" algn="just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Стандарт организации «Холодная регенерация дорожных одежд с использованием </a:t>
            </a:r>
            <a:r>
              <a:rPr lang="ru-RU" sz="16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ресайклеров</a:t>
            </a: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lang="ru-RU" sz="16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стабилизёров</a:t>
            </a: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) при капитальном ремонте автомобильных дорог с асфальтобетонным покрытием в условиях Республики Коми»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Диссертация «Обоснование технологии ремонта асфальтобетонных покрытий методом холодного </a:t>
            </a:r>
            <a:r>
              <a:rPr lang="ru-RU" sz="16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ресайклинга</a:t>
            </a: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с применением медленнотвердеющих минеральных вяжущих и разжиженного битума», автор </a:t>
            </a:r>
            <a:r>
              <a:rPr lang="ru-RU" sz="16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Шипицын</a:t>
            </a: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В.В.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en-US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http://bau-enginer.ru/?p=1407</a:t>
            </a: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способы регенерации дорожных одежд и покрытий</a:t>
            </a:r>
          </a:p>
          <a:p>
            <a:pPr indent="358775" algn="just">
              <a:buFont typeface="Arial" pitchFamily="34" charset="0"/>
              <a:buChar char="•"/>
            </a:pPr>
            <a:r>
              <a:rPr lang="en-US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  <a:hlinkClick r:id="rId3"/>
              </a:rPr>
              <a:t>http://sdmachinery.ru/tehnologii/resajkling/</a:t>
            </a:r>
            <a:r>
              <a:rPr lang="ru-RU" sz="1600" b="1" i="1" spc="-5" dirty="0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   холодный </a:t>
            </a:r>
            <a:r>
              <a:rPr lang="ru-RU" sz="1600" b="1" i="1" spc="-5" dirty="0" err="1" smtClean="0">
                <a:solidFill>
                  <a:srgbClr val="34626B"/>
                </a:solidFill>
                <a:latin typeface="Times New Roman"/>
                <a:ea typeface="Times New Roman"/>
                <a:cs typeface="Times New Roman"/>
              </a:rPr>
              <a:t>ресайклинг</a:t>
            </a:r>
            <a:endParaRPr lang="ru-RU" sz="1600" b="1" i="1" spc="-5" dirty="0" smtClean="0">
              <a:solidFill>
                <a:srgbClr val="34626B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400</TotalTime>
  <Words>2097</Words>
  <Application>Microsoft Office PowerPoint</Application>
  <PresentationFormat>Экран (4:3)</PresentationFormat>
  <Paragraphs>237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Содержание:</vt:lpstr>
      <vt:lpstr>Термины и определения: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Рухим</dc:creator>
  <cp:lastModifiedBy>Bakytbek</cp:lastModifiedBy>
  <cp:revision>43</cp:revision>
  <dcterms:created xsi:type="dcterms:W3CDTF">2013-10-20T05:35:10Z</dcterms:created>
  <dcterms:modified xsi:type="dcterms:W3CDTF">2021-04-25T06:42:52Z</dcterms:modified>
</cp:coreProperties>
</file>